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0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71" r:id="rId11"/>
    <p:sldId id="264" r:id="rId12"/>
    <p:sldId id="265" r:id="rId13"/>
    <p:sldId id="266" r:id="rId14"/>
    <p:sldId id="26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74"/>
  </p:normalViewPr>
  <p:slideViewPr>
    <p:cSldViewPr snapToGrid="0" snapToObjects="1">
      <p:cViewPr varScale="1">
        <p:scale>
          <a:sx n="104" d="100"/>
          <a:sy n="104" d="100"/>
        </p:scale>
        <p:origin x="232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9EA0E-4CDA-9247-A248-C10B1C5759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F67462-A314-AD48-988B-9E6F7C14D8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AA4081-1BDE-3D48-8F19-8C8CB1F41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6A36-8897-5841-98F9-F557AD59F523}" type="datetimeFigureOut">
              <a:rPr lang="en-US" smtClean="0"/>
              <a:t>4/1/20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D1290-44A5-E747-AAE1-30C75AB8C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47664A-1E1D-D749-BF1C-F6DFD3EDB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53464-3A8E-8E4E-9A5C-9D0097D1B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0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0EDC6-18A4-3144-93C1-A9184BB5C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642FDB-5E86-0B45-AC59-98DD837E85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954F3-299D-A342-BB9E-F3B4BEC5C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6A36-8897-5841-98F9-F557AD59F523}" type="datetimeFigureOut">
              <a:rPr lang="en-US" smtClean="0"/>
              <a:t>4/1/20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2EF11-297F-904B-8C29-DE617BDF5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784E0C-0C1F-FE4A-AAC4-97848F1D4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53464-3A8E-8E4E-9A5C-9D0097D1B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71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542A9B-C14D-C348-B4A6-2D131BBD50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6BECEF-10ED-E342-BADD-5BE2301F38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315089-ADAA-784D-859C-638763E5D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6A36-8897-5841-98F9-F557AD59F523}" type="datetimeFigureOut">
              <a:rPr lang="en-US" smtClean="0"/>
              <a:t>4/1/20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A5327-2F85-FB4F-AD86-BAD461274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E7F508-7509-2045-97F5-03EC8DDE8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53464-3A8E-8E4E-9A5C-9D0097D1B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01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83844-8D6C-7741-9DA4-8AFE0A494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F5719-AAE2-C04D-8D87-D04C417A60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2B270E-9FB7-C24A-8F53-A6D926B90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6A36-8897-5841-98F9-F557AD59F523}" type="datetimeFigureOut">
              <a:rPr lang="en-US" smtClean="0"/>
              <a:t>4/1/20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65E82-6F2F-2644-AF09-9CE7794A3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E7A99D-AF25-CF47-A1C3-1F941F7B3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53464-3A8E-8E4E-9A5C-9D0097D1B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600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95A55-42F4-A14F-8E02-379C77120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43F410-A58C-354F-A66F-2A002EF9C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4ABBA-E4E5-2A43-9063-A2D2352A1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6A36-8897-5841-98F9-F557AD59F523}" type="datetimeFigureOut">
              <a:rPr lang="en-US" smtClean="0"/>
              <a:t>4/1/20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4137AD-E137-4746-86B3-6A2AB02C5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4E9A34-EF5B-0E45-9F91-70AD696F6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53464-3A8E-8E4E-9A5C-9D0097D1B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014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8D43D-0500-8F4C-95A5-3BFE9D351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8E1A74-567D-904E-9CA6-83DFFEB684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30948E-0DA9-194A-9547-F717FF5606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6BD191-2E45-5947-A69C-0C018C5D7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6A36-8897-5841-98F9-F557AD59F523}" type="datetimeFigureOut">
              <a:rPr lang="en-US" smtClean="0"/>
              <a:t>4/1/20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E67FC1-B7EE-934C-A04D-A08253A98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942D30-BB2E-9E45-992E-03B7B12B1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53464-3A8E-8E4E-9A5C-9D0097D1B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892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217D0-C70B-6846-A916-D270074AC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42AF29-9D68-F24D-BDD1-B0D94036A3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13F3BF-FBB9-A34F-8E13-B083A9FC37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5BECEF-2A9B-FD4F-AAB6-4996496A60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104E26-0D81-014E-9D6E-D8C3ED838D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67D3C0-97BE-124D-88A0-622C185EC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6A36-8897-5841-98F9-F557AD59F523}" type="datetimeFigureOut">
              <a:rPr lang="en-US" smtClean="0"/>
              <a:t>4/1/20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393B84-8A06-DA49-9D72-DAA3953B4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4E7337-B173-FD4D-8BD8-BDE9560FA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53464-3A8E-8E4E-9A5C-9D0097D1B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529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29550-64F1-BF4C-868F-4D0CAAD1B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54C2A5-4FE6-A942-B8E4-6C0E55D2C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6A36-8897-5841-98F9-F557AD59F523}" type="datetimeFigureOut">
              <a:rPr lang="en-US" smtClean="0"/>
              <a:t>4/1/20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A406BB-5C01-6641-8DE0-0CE841A98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E6073-1468-6C42-BFFD-502BFC91A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53464-3A8E-8E4E-9A5C-9D0097D1B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29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51520D-8B47-7B46-B928-82EC76404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6A36-8897-5841-98F9-F557AD59F523}" type="datetimeFigureOut">
              <a:rPr lang="en-US" smtClean="0"/>
              <a:t>4/1/20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FD99EA-0DAD-064C-9450-A9F197E2C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7A019F-98D3-0C46-8644-329290C3C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53464-3A8E-8E4E-9A5C-9D0097D1B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864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7517B-9AA2-B446-86F5-2316C8FE9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E45892-922B-CA4C-8FAE-A06710038A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DB9FDE-BA37-4B4D-A6FB-0D574C1CF0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FBA6D9-02FF-DB44-8E75-38CC781D8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6A36-8897-5841-98F9-F557AD59F523}" type="datetimeFigureOut">
              <a:rPr lang="en-US" smtClean="0"/>
              <a:t>4/1/20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98E316-61C3-414A-BAD0-BDA7EAEF7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18BC55-479C-F946-97DD-C21DD7D27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53464-3A8E-8E4E-9A5C-9D0097D1B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04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F3DD7-FBEC-8A4F-83C5-90BB653CA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B93761-C013-304B-AF03-983D59251A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363235-4B54-374D-8F03-CECCD6F464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C2D630-F8DB-4148-9C46-391331FED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56A36-8897-5841-98F9-F557AD59F523}" type="datetimeFigureOut">
              <a:rPr lang="en-US" smtClean="0"/>
              <a:t>4/1/20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2EEDFA-91E5-EF43-85A1-A613822CD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447424-1673-8840-B496-CF3E68688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53464-3A8E-8E4E-9A5C-9D0097D1B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561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D4F091-E26D-FE4A-8F30-D5FB1D8E4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D1B167-A80D-2645-AAF0-1381EEDDF6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F68B5C-F116-B442-A087-088176018F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56A36-8897-5841-98F9-F557AD59F523}" type="datetimeFigureOut">
              <a:rPr lang="en-US" smtClean="0"/>
              <a:t>4/1/20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5AF77D-E8AF-A445-8417-28900759A3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7AB76-9AB5-AA4B-A60E-05598336D5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53464-3A8E-8E4E-9A5C-9D0097D1B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689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92A4B-849F-CB4F-98DE-EC63D46DC7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3310" y="1192179"/>
            <a:ext cx="10285379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Work-Kinetic energy theorem </a:t>
            </a:r>
            <a:br>
              <a:rPr lang="en-US" dirty="0"/>
            </a:br>
            <a:r>
              <a:rPr lang="en-US" dirty="0"/>
              <a:t>and </a:t>
            </a:r>
            <a:br>
              <a:rPr lang="en-US" dirty="0"/>
            </a:br>
            <a:r>
              <a:rPr lang="en-US" dirty="0"/>
              <a:t>problem solving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118676-49E8-034B-83BF-FFA45672DE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10059"/>
            <a:ext cx="9144000" cy="1655762"/>
          </a:xfrm>
        </p:spPr>
        <p:txBody>
          <a:bodyPr/>
          <a:lstStyle/>
          <a:p>
            <a:r>
              <a:rPr lang="en-US" dirty="0"/>
              <a:t>2 April 2020</a:t>
            </a:r>
          </a:p>
        </p:txBody>
      </p:sp>
    </p:spTree>
    <p:extLst>
      <p:ext uri="{BB962C8B-B14F-4D97-AF65-F5344CB8AC3E}">
        <p14:creationId xmlns:p14="http://schemas.microsoft.com/office/powerpoint/2010/main" val="3824344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84843-1828-2345-8334-DD2934B57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571" y="-92080"/>
            <a:ext cx="11899556" cy="1325563"/>
          </a:xfrm>
        </p:spPr>
        <p:txBody>
          <a:bodyPr/>
          <a:lstStyle/>
          <a:p>
            <a:r>
              <a:rPr lang="en-US" dirty="0"/>
              <a:t>Using these to create “how do I know?” charts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799C5A5-E20B-ED42-8452-A3C7EB415DC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233482"/>
                <a:ext cx="10999573" cy="5426809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𝑊𝑜𝑟𝑘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𝐾𝐸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𝑊𝑜𝑟𝑘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𝑡𝑜𝑡𝑎𝑙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𝑊𝑜𝑟𝑘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𝑐𝑜𝑛𝑠𝑒𝑟𝑣𝑎𝑡𝑖𝑣𝑒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𝑊𝑜𝑟𝑘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𝑛𝑜𝑛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𝑐𝑜𝑛𝑠𝑒𝑟𝑣𝑎𝑡𝑖𝑣𝑒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𝑊𝑜𝑟𝑘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𝑐𝑜𝑛𝑠𝑒𝑟𝑣𝑎𝑡𝑖𝑣𝑒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𝑃𝐸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𝑊𝑜𝑟𝑘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𝑡𝑜𝑡𝑎𝑙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𝑊𝑜𝑟𝑘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𝑐𝑜𝑛𝑠𝑒𝑟𝑣𝑎𝑡𝑖𝑣𝑒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𝑊𝑜𝑟𝑘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𝑛𝑜𝑛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𝑐𝑜𝑛𝑠𝑒𝑟𝑣𝑎𝑡𝑖𝑣𝑒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𝐾𝐸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b="0" dirty="0"/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𝑊𝑜𝑟𝑘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𝑛𝑜𝑛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𝑐𝑜𝑛𝑠𝑒𝑟𝑣𝑎𝑡𝑖𝑣𝑒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𝐾𝐸</m:t>
                    </m:r>
                  </m:oMath>
                </a14:m>
                <a:endParaRPr lang="en-US" dirty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dirty="0"/>
                  <a:t>	</a:t>
                </a:r>
                <a:r>
                  <a:rPr lang="en-US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𝑊𝑜𝑟𝑘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𝑛𝑜𝑛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𝑐𝑜𝑛𝑠𝑒𝑟𝑣𝑎𝑡𝑖𝑣𝑒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𝐾𝐸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b="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𝑊𝑜𝑟𝑘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𝑛𝑜𝑛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𝑐𝑜𝑛𝑠𝑒𝑟𝑣𝑎𝑡𝑖𝑣𝑒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dirty="0"/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𝑊𝑜𝑟𝑘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𝑛𝑜𝑛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𝑐𝑜𝑛𝑠𝑒𝑟𝑣𝑎𝑡𝑖𝑣𝑒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799C5A5-E20B-ED42-8452-A3C7EB415D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233482"/>
                <a:ext cx="10999573" cy="5426809"/>
              </a:xfrm>
              <a:blipFill>
                <a:blip r:embed="rId2"/>
                <a:stretch>
                  <a:fillRect l="-3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0017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C47AE-3A92-5E47-ADF8-E17DCE515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9774"/>
            <a:ext cx="10515600" cy="2217439"/>
          </a:xfrm>
        </p:spPr>
        <p:txBody>
          <a:bodyPr>
            <a:normAutofit fontScale="90000"/>
          </a:bodyPr>
          <a:lstStyle/>
          <a:p>
            <a:r>
              <a:rPr lang="en-US" sz="3200" b="1" dirty="0"/>
              <a:t>A 27 kg box is being dragged across a smooth floor by a rope for a distance of 7 m. The rope is pulling with a tension of 35 N, directed 22° above the horizontal. What is the change in kinetic energy of the box?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84FB38-80F6-304D-A891-0461904CC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438"/>
            <a:ext cx="10515600" cy="441136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Draw free-body diagram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Variables (known and unknown)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How do we know what to do?</a:t>
            </a:r>
          </a:p>
        </p:txBody>
      </p:sp>
    </p:spTree>
    <p:extLst>
      <p:ext uri="{BB962C8B-B14F-4D97-AF65-F5344CB8AC3E}">
        <p14:creationId xmlns:p14="http://schemas.microsoft.com/office/powerpoint/2010/main" val="2374099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C47AE-3A92-5E47-ADF8-E17DCE515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9774"/>
            <a:ext cx="10515600" cy="2217439"/>
          </a:xfrm>
        </p:spPr>
        <p:txBody>
          <a:bodyPr>
            <a:normAutofit fontScale="90000"/>
          </a:bodyPr>
          <a:lstStyle/>
          <a:p>
            <a:r>
              <a:rPr lang="en-US" sz="3200" b="1" dirty="0"/>
              <a:t>A 27 kg box is being dragged across a smooth floor by a rope for a distance of 7 m. The rope is pulling with a tension of 35 N, directed 22° above the horizontal. What is the change in kinetic energy of the box?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84FB38-80F6-304D-A891-0461904CC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89438"/>
            <a:ext cx="10515600" cy="4411361"/>
          </a:xfrm>
        </p:spPr>
        <p:txBody>
          <a:bodyPr>
            <a:normAutofit/>
          </a:bodyPr>
          <a:lstStyle/>
          <a:p>
            <a:r>
              <a:rPr lang="en-US" dirty="0"/>
              <a:t>Solution?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How do we know what to do?</a:t>
            </a:r>
          </a:p>
        </p:txBody>
      </p:sp>
    </p:spTree>
    <p:extLst>
      <p:ext uri="{BB962C8B-B14F-4D97-AF65-F5344CB8AC3E}">
        <p14:creationId xmlns:p14="http://schemas.microsoft.com/office/powerpoint/2010/main" val="2411862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FFA0C-78C0-554D-84CB-ACB220921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995" y="426909"/>
            <a:ext cx="11887199" cy="1325563"/>
          </a:xfrm>
        </p:spPr>
        <p:txBody>
          <a:bodyPr>
            <a:noAutofit/>
          </a:bodyPr>
          <a:lstStyle/>
          <a:p>
            <a:r>
              <a:rPr lang="en-US" sz="2800" b="1" dirty="0"/>
              <a:t>A 200 g block on a rough surface with coefficient of kinetic friction 0.80  is pushed against a spring with spring constant 500 N/m, compressing the spring 2.0 cm.  If the block is released from rest, with what speed is it shot away from the spring?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F6FC8-0AB8-D543-959C-6C1B31A1D4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6549"/>
            <a:ext cx="10515600" cy="4920175"/>
          </a:xfrm>
        </p:spPr>
        <p:txBody>
          <a:bodyPr/>
          <a:lstStyle/>
          <a:p>
            <a:r>
              <a:rPr lang="en-US" dirty="0" err="1"/>
              <a:t>Qualititative</a:t>
            </a:r>
            <a:r>
              <a:rPr lang="en-US" dirty="0"/>
              <a:t> representation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Variables and Equations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How do we know what to do?</a:t>
            </a:r>
          </a:p>
        </p:txBody>
      </p:sp>
    </p:spTree>
    <p:extLst>
      <p:ext uri="{BB962C8B-B14F-4D97-AF65-F5344CB8AC3E}">
        <p14:creationId xmlns:p14="http://schemas.microsoft.com/office/powerpoint/2010/main" val="4136454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FFA0C-78C0-554D-84CB-ACB220921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212" y="389839"/>
            <a:ext cx="12080787" cy="1325563"/>
          </a:xfrm>
        </p:spPr>
        <p:txBody>
          <a:bodyPr>
            <a:noAutofit/>
          </a:bodyPr>
          <a:lstStyle/>
          <a:p>
            <a:r>
              <a:rPr lang="en-US" sz="2800" b="1" dirty="0"/>
              <a:t>A 200 g block on a rough surface with coefficient of kinetic friction 0.80  is pushed against a spring with spring constant 500 N/m, compressing the spring 2.0 cm.  If the block is released from rest, with what speed is it shot away from the spring?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F6FC8-0AB8-D543-959C-6C1B31A1D4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5403"/>
            <a:ext cx="10515600" cy="446156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Solution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Reasonability check? </a:t>
            </a:r>
          </a:p>
          <a:p>
            <a:endParaRPr lang="en-US" dirty="0"/>
          </a:p>
          <a:p>
            <a:r>
              <a:rPr lang="en-US" dirty="0"/>
              <a:t>How did I know what to do?</a:t>
            </a:r>
          </a:p>
        </p:txBody>
      </p:sp>
    </p:spTree>
    <p:extLst>
      <p:ext uri="{BB962C8B-B14F-4D97-AF65-F5344CB8AC3E}">
        <p14:creationId xmlns:p14="http://schemas.microsoft.com/office/powerpoint/2010/main" val="1541531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9CE4D-9C62-C84D-B93E-2FACD9576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 2 supplemental problems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42F5AF8-25AD-394E-8BEF-2920C0E4773A}"/>
              </a:ext>
            </a:extLst>
          </p:cNvPr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As promised, I have posted a set of supplemental problems in </a:t>
            </a:r>
            <a:r>
              <a:rPr lang="en-US" sz="2000" dirty="0" err="1"/>
              <a:t>ExpertTA</a:t>
            </a:r>
            <a:r>
              <a:rPr lang="en-US" sz="2000" dirty="0"/>
              <a:t>. The assignment is entitled "Exam 2 supplemental problems". It will open on Sunday March 29th at noon, and close on Saturday April 4th at 11:59pm.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You will have a </a:t>
            </a:r>
            <a:r>
              <a:rPr lang="en-US" sz="2000" u="sng" dirty="0"/>
              <a:t>time limit of 90 minutes</a:t>
            </a:r>
            <a:r>
              <a:rPr lang="en-US" sz="2000" dirty="0"/>
              <a:t> to work the problems once you open the assignment.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You will only have </a:t>
            </a:r>
            <a:r>
              <a:rPr lang="en-US" sz="2000" u="sng" dirty="0"/>
              <a:t>ONE try</a:t>
            </a:r>
            <a:r>
              <a:rPr lang="en-US" sz="2000" dirty="0"/>
              <a:t> for this, since it is a supplement to an exam.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You may use your book, your notes, etc. You may not consult a friend, or use solution sites on the internet. If I determine you have, you will </a:t>
            </a:r>
            <a:r>
              <a:rPr lang="en-US" sz="2000" dirty="0" err="1"/>
              <a:t>recieve</a:t>
            </a:r>
            <a:r>
              <a:rPr lang="en-US" sz="2000" dirty="0"/>
              <a:t> a zero.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In order for me to count your earned points (up to </a:t>
            </a:r>
            <a:r>
              <a:rPr lang="en-US" sz="2000" u="sng" dirty="0"/>
              <a:t>8 points per problem</a:t>
            </a:r>
            <a:r>
              <a:rPr lang="en-US" sz="2000" dirty="0"/>
              <a:t>, for 3 problems) you must submit a pdf of your handwritten work for these problems. Not a jpg or a word problem - a pdf. There are plenty of free apps that will convert a picture of a page into a pdf - I posted a document describing them already. Making this a pdf means it takes less memory for you to send, and for me to download.  You will earn </a:t>
            </a:r>
            <a:r>
              <a:rPr lang="en-US" sz="2000" u="sng" dirty="0"/>
              <a:t>6 points</a:t>
            </a:r>
            <a:r>
              <a:rPr lang="en-US" sz="2000" dirty="0"/>
              <a:t> for showing me your handwritten work for all three problems, even if all of your answers are wrong.</a:t>
            </a:r>
          </a:p>
        </p:txBody>
      </p:sp>
    </p:spTree>
    <p:extLst>
      <p:ext uri="{BB962C8B-B14F-4D97-AF65-F5344CB8AC3E}">
        <p14:creationId xmlns:p14="http://schemas.microsoft.com/office/powerpoint/2010/main" val="21342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AB27C-6B96-C143-93FF-BDED8DDA1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BF7BCD9-328A-4D42-8066-6312742762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𝑊𝑜𝑟𝑘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𝐾𝐸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𝐺𝑃𝐸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𝑠𝑝𝑟𝑖𝑛𝑔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𝐸𝑃𝐸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BF7BCD9-328A-4D42-8066-6312742762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31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3031E-44FD-4F44-88B6-B61A9C673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Work-Kinetic energy theorem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CBD256-31AD-4A45-AFF7-D1F750F738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335427"/>
                <a:ext cx="10515600" cy="3841536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𝑊𝑜𝑟𝑘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𝐾𝐸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The total amount of work done results in a change in kinetic energy.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CBD256-31AD-4A45-AFF7-D1F750F738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335427"/>
                <a:ext cx="10515600" cy="3841536"/>
              </a:xfrm>
              <a:blipFill>
                <a:blip r:embed="rId2"/>
                <a:stretch>
                  <a:fillRect l="-10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5262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AB15A-3F4A-D143-80AD-91A2093E2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energy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24E1261-74BF-E144-BB3D-0E784BFADBF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Which of the following forces have a potential energy associated with them?</a:t>
                </a:r>
              </a:p>
              <a:p>
                <a:pPr lvl="1"/>
                <a:r>
                  <a:rPr lang="en-US" dirty="0"/>
                  <a:t>Gravitational force</a:t>
                </a:r>
              </a:p>
              <a:p>
                <a:pPr lvl="1"/>
                <a:r>
                  <a:rPr lang="en-US" dirty="0"/>
                  <a:t>Spring force</a:t>
                </a:r>
              </a:p>
              <a:p>
                <a:pPr lvl="1"/>
                <a:r>
                  <a:rPr lang="en-US" dirty="0"/>
                  <a:t>Frictional force</a:t>
                </a:r>
              </a:p>
              <a:p>
                <a:pPr lvl="1"/>
                <a:r>
                  <a:rPr lang="en-US" dirty="0"/>
                  <a:t>Electric force </a:t>
                </a:r>
              </a:p>
              <a:p>
                <a:r>
                  <a:rPr lang="en-US" dirty="0"/>
                  <a:t>What rule can we apply to determine which do, and which don’t? </a:t>
                </a:r>
              </a:p>
              <a:p>
                <a:pPr lvl="1"/>
                <a:r>
                  <a:rPr lang="en-US" dirty="0"/>
                  <a:t>	The definition of potential energy relates conservative forces to potential energy.</a:t>
                </a:r>
              </a:p>
              <a:p>
                <a:pPr lvl="1"/>
                <a:r>
                  <a:rPr lang="en-US" dirty="0"/>
                  <a:t>Non-conservative forces instead do work that causes energy to be “dissipated” to the surrounding environment.</a:t>
                </a:r>
              </a:p>
              <a:p>
                <a:pPr lvl="1"/>
                <a:r>
                  <a:rPr lang="en-US" dirty="0"/>
                  <a:t>If a force is proportional to displacement, the calculation for work now requires calculus…..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∫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func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24E1261-74BF-E144-BB3D-0E784BFADB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44" t="-2924" r="-10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288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7BFF6B6-62BA-D241-8AE6-66E8B2BAEA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9878330"/>
              </p:ext>
            </p:extLst>
          </p:nvPr>
        </p:nvGraphicFramePr>
        <p:xfrm>
          <a:off x="704335" y="580768"/>
          <a:ext cx="10812160" cy="56204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2432">
                  <a:extLst>
                    <a:ext uri="{9D8B030D-6E8A-4147-A177-3AD203B41FA5}">
                      <a16:colId xmlns:a16="http://schemas.microsoft.com/office/drawing/2014/main" val="3305048721"/>
                    </a:ext>
                  </a:extLst>
                </a:gridCol>
                <a:gridCol w="2162432">
                  <a:extLst>
                    <a:ext uri="{9D8B030D-6E8A-4147-A177-3AD203B41FA5}">
                      <a16:colId xmlns:a16="http://schemas.microsoft.com/office/drawing/2014/main" val="1112410367"/>
                    </a:ext>
                  </a:extLst>
                </a:gridCol>
                <a:gridCol w="2162432">
                  <a:extLst>
                    <a:ext uri="{9D8B030D-6E8A-4147-A177-3AD203B41FA5}">
                      <a16:colId xmlns:a16="http://schemas.microsoft.com/office/drawing/2014/main" val="1569988711"/>
                    </a:ext>
                  </a:extLst>
                </a:gridCol>
                <a:gridCol w="2162432">
                  <a:extLst>
                    <a:ext uri="{9D8B030D-6E8A-4147-A177-3AD203B41FA5}">
                      <a16:colId xmlns:a16="http://schemas.microsoft.com/office/drawing/2014/main" val="95666470"/>
                    </a:ext>
                  </a:extLst>
                </a:gridCol>
                <a:gridCol w="2162432">
                  <a:extLst>
                    <a:ext uri="{9D8B030D-6E8A-4147-A177-3AD203B41FA5}">
                      <a16:colId xmlns:a16="http://schemas.microsoft.com/office/drawing/2014/main" val="743766184"/>
                    </a:ext>
                  </a:extLst>
                </a:gridCol>
              </a:tblGrid>
              <a:tr h="9692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Force</a:t>
                      </a:r>
                      <a:endParaRPr lang="en-US" sz="1100" dirty="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Formula for force</a:t>
                      </a:r>
                      <a:endParaRPr lang="en-US" sz="110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Conservative or non-conservative?</a:t>
                      </a:r>
                      <a:endParaRPr lang="en-US" sz="110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Calculate work</a:t>
                      </a:r>
                      <a:endParaRPr lang="en-US" sz="110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Does it have a potential energy?</a:t>
                      </a:r>
                      <a:endParaRPr lang="en-US" sz="110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extLst>
                  <a:ext uri="{0D108BD9-81ED-4DB2-BD59-A6C34878D82A}">
                    <a16:rowId xmlns:a16="http://schemas.microsoft.com/office/drawing/2014/main" val="519520077"/>
                  </a:ext>
                </a:extLst>
              </a:tr>
              <a:tr h="12602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</a:rPr>
                        <a:t>gravity</a:t>
                      </a:r>
                      <a:endParaRPr lang="en-US" sz="1100">
                        <a:effectLst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extLst>
                  <a:ext uri="{0D108BD9-81ED-4DB2-BD59-A6C34878D82A}">
                    <a16:rowId xmlns:a16="http://schemas.microsoft.com/office/drawing/2014/main" val="2597135353"/>
                  </a:ext>
                </a:extLst>
              </a:tr>
              <a:tr h="12602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Kinetic friction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extLst>
                  <a:ext uri="{0D108BD9-81ED-4DB2-BD59-A6C34878D82A}">
                    <a16:rowId xmlns:a16="http://schemas.microsoft.com/office/drawing/2014/main" val="2024594313"/>
                  </a:ext>
                </a:extLst>
              </a:tr>
              <a:tr h="8703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Static friction</a:t>
                      </a:r>
                      <a:endParaRPr lang="en-US" sz="1100" dirty="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extLst>
                  <a:ext uri="{0D108BD9-81ED-4DB2-BD59-A6C34878D82A}">
                    <a16:rowId xmlns:a16="http://schemas.microsoft.com/office/drawing/2014/main" val="373889575"/>
                  </a:ext>
                </a:extLst>
              </a:tr>
              <a:tr h="12602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 spring (or elastic) force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100" dirty="0">
                          <a:effectLst/>
                        </a:rPr>
                        <a:t> ***</a:t>
                      </a:r>
                      <a:endParaRPr lang="en-US" sz="1100" dirty="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 Light" panose="020F03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21" marR="68021" marT="0" marB="0"/>
                </a:tc>
                <a:extLst>
                  <a:ext uri="{0D108BD9-81ED-4DB2-BD59-A6C34878D82A}">
                    <a16:rowId xmlns:a16="http://schemas.microsoft.com/office/drawing/2014/main" val="2517911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3216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79123622-22AE-BA4D-B6A2-52FE9F737CE1}"/>
              </a:ext>
            </a:extLst>
          </p:cNvPr>
          <p:cNvGrpSpPr/>
          <p:nvPr/>
        </p:nvGrpSpPr>
        <p:grpSpPr>
          <a:xfrm>
            <a:off x="2655502" y="1139369"/>
            <a:ext cx="6337300" cy="1663065"/>
            <a:chOff x="0" y="0"/>
            <a:chExt cx="8547100" cy="228987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7987392-EAFB-B248-8BB9-49887C3B1C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8547100" cy="2238375"/>
            </a:xfrm>
            <a:prstGeom prst="rect">
              <a:avLst/>
            </a:prstGeom>
          </p:spPr>
        </p:pic>
        <p:sp>
          <p:nvSpPr>
            <p:cNvPr id="6" name="Text Box 3">
              <a:extLst>
                <a:ext uri="{FF2B5EF4-FFF2-40B4-BE49-F238E27FC236}">
                  <a16:creationId xmlns:a16="http://schemas.microsoft.com/office/drawing/2014/main" id="{E6630561-F11E-3743-8DAE-6D41EA6E909D}"/>
                </a:ext>
              </a:extLst>
            </p:cNvPr>
            <p:cNvSpPr txBox="1"/>
            <p:nvPr/>
          </p:nvSpPr>
          <p:spPr>
            <a:xfrm>
              <a:off x="2209801" y="228577"/>
              <a:ext cx="380310" cy="61811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en-US" sz="1000">
                <a:effectLst/>
                <a:latin typeface="Times" pitchFamily="2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 Box 4">
              <a:extLst>
                <a:ext uri="{FF2B5EF4-FFF2-40B4-BE49-F238E27FC236}">
                  <a16:creationId xmlns:a16="http://schemas.microsoft.com/office/drawing/2014/main" id="{FC2961EA-0B2C-E441-B2AA-6DB3A0ACC244}"/>
                </a:ext>
              </a:extLst>
            </p:cNvPr>
            <p:cNvSpPr txBox="1"/>
            <p:nvPr/>
          </p:nvSpPr>
          <p:spPr>
            <a:xfrm>
              <a:off x="3291982" y="346733"/>
              <a:ext cx="381184" cy="61811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en-US" sz="1000">
                <a:effectLst/>
                <a:latin typeface="Times" pitchFamily="2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 Box 6">
              <a:extLst>
                <a:ext uri="{FF2B5EF4-FFF2-40B4-BE49-F238E27FC236}">
                  <a16:creationId xmlns:a16="http://schemas.microsoft.com/office/drawing/2014/main" id="{3E333B6B-B634-F545-ABFC-1A85DEEDE897}"/>
                </a:ext>
              </a:extLst>
            </p:cNvPr>
            <p:cNvSpPr txBox="1"/>
            <p:nvPr/>
          </p:nvSpPr>
          <p:spPr>
            <a:xfrm>
              <a:off x="2514547" y="1671763"/>
              <a:ext cx="381184" cy="61811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US" sz="1000">
                <a:effectLst/>
                <a:latin typeface="Times" pitchFamily="2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 Box 7">
              <a:extLst>
                <a:ext uri="{FF2B5EF4-FFF2-40B4-BE49-F238E27FC236}">
                  <a16:creationId xmlns:a16="http://schemas.microsoft.com/office/drawing/2014/main" id="{B7AC57C4-AD6D-6148-8507-9864EEEE1806}"/>
                </a:ext>
              </a:extLst>
            </p:cNvPr>
            <p:cNvSpPr txBox="1"/>
            <p:nvPr/>
          </p:nvSpPr>
          <p:spPr>
            <a:xfrm>
              <a:off x="5714506" y="886305"/>
              <a:ext cx="380310" cy="49854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US" sz="1000">
                <a:effectLst/>
                <a:latin typeface="Times" pitchFamily="2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 Box 8">
              <a:extLst>
                <a:ext uri="{FF2B5EF4-FFF2-40B4-BE49-F238E27FC236}">
                  <a16:creationId xmlns:a16="http://schemas.microsoft.com/office/drawing/2014/main" id="{21D39ABF-7C53-FC4E-8B4C-A71C870423C1}"/>
                </a:ext>
              </a:extLst>
            </p:cNvPr>
            <p:cNvSpPr txBox="1"/>
            <p:nvPr/>
          </p:nvSpPr>
          <p:spPr>
            <a:xfrm>
              <a:off x="6822760" y="1600096"/>
              <a:ext cx="381184" cy="61811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2400" b="1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US" sz="1000">
                <a:effectLst/>
                <a:latin typeface="Times" pitchFamily="2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46B4B43-AA79-DC44-BA3D-DA87B70A973F}"/>
              </a:ext>
            </a:extLst>
          </p:cNvPr>
          <p:cNvSpPr txBox="1"/>
          <p:nvPr/>
        </p:nvSpPr>
        <p:spPr>
          <a:xfrm>
            <a:off x="889686" y="308919"/>
            <a:ext cx="4205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Practice calculating work for each of these:</a:t>
            </a:r>
          </a:p>
        </p:txBody>
      </p:sp>
    </p:spTree>
    <p:extLst>
      <p:ext uri="{BB962C8B-B14F-4D97-AF65-F5344CB8AC3E}">
        <p14:creationId xmlns:p14="http://schemas.microsoft.com/office/powerpoint/2010/main" val="1935974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8045F-378E-3847-B034-3CE921479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489" y="303341"/>
            <a:ext cx="11242589" cy="1325563"/>
          </a:xfrm>
        </p:spPr>
        <p:txBody>
          <a:bodyPr>
            <a:noAutofit/>
          </a:bodyPr>
          <a:lstStyle/>
          <a:p>
            <a:r>
              <a:rPr lang="en-US" sz="2400" b="1" dirty="0"/>
              <a:t>Calculate the work done. To do so: </a:t>
            </a:r>
            <a:br>
              <a:rPr lang="en-US" sz="2400" b="1" dirty="0"/>
            </a:br>
            <a:r>
              <a:rPr lang="en-US" sz="2400" b="1" dirty="0"/>
              <a:t>Identify the force doing the work. (Draw a free-body diagram!)</a:t>
            </a:r>
            <a:br>
              <a:rPr lang="en-US" sz="2400" b="1" dirty="0"/>
            </a:br>
            <a:r>
              <a:rPr lang="en-US" sz="2400" b="1" dirty="0"/>
              <a:t>Identify the displacement. Is there an angle between the force and the displacement?</a:t>
            </a:r>
            <a:br>
              <a:rPr lang="en-US" sz="2400" b="1" dirty="0"/>
            </a:br>
            <a:r>
              <a:rPr lang="en-US" sz="2400" b="1" dirty="0"/>
              <a:t>Use the formula to calculate work.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B3913-F124-D747-AFBB-A371C8EC0A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982" y="1797309"/>
            <a:ext cx="11242589" cy="475735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/>
              <a:t>A 75.0 kg person climbs up some stairs, gaining 2.50 m in height. How much work is done by gravity?</a:t>
            </a:r>
          </a:p>
          <a:p>
            <a:pPr marL="0" indent="0">
              <a:lnSpc>
                <a:spcPct val="120000"/>
              </a:lnSpc>
              <a:buNone/>
            </a:pPr>
            <a:endParaRPr lang="en-US" sz="3200" dirty="0"/>
          </a:p>
          <a:p>
            <a:pPr marL="0" indent="0">
              <a:lnSpc>
                <a:spcPct val="120000"/>
              </a:lnSpc>
              <a:buNone/>
            </a:pPr>
            <a:endParaRPr lang="en-US" sz="3200" dirty="0"/>
          </a:p>
          <a:p>
            <a:pPr marL="0" indent="0">
              <a:lnSpc>
                <a:spcPct val="120000"/>
              </a:lnSpc>
              <a:buNone/>
            </a:pPr>
            <a:endParaRPr lang="en-US" sz="1600" dirty="0"/>
          </a:p>
          <a:p>
            <a:pPr>
              <a:lnSpc>
                <a:spcPct val="120000"/>
              </a:lnSpc>
            </a:pPr>
            <a:r>
              <a:rPr lang="en-US" sz="2000" dirty="0"/>
              <a:t>A 27 kg box is being dragged across a smooth floor by a rope for a distance of 7 m. The rope is pulling with a tension of 35 N, directed 22° above the horizontal. How much work is done by the tension?</a:t>
            </a:r>
          </a:p>
          <a:p>
            <a:pPr marL="0" indent="0">
              <a:lnSpc>
                <a:spcPct val="120000"/>
              </a:lnSpc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5346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84843-1828-2345-8334-DD2934B57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571" y="-92080"/>
            <a:ext cx="11899556" cy="1325563"/>
          </a:xfrm>
        </p:spPr>
        <p:txBody>
          <a:bodyPr/>
          <a:lstStyle/>
          <a:p>
            <a:r>
              <a:rPr lang="en-US" dirty="0"/>
              <a:t>Relating work to kinetic energy and potential energy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799C5A5-E20B-ED42-8452-A3C7EB415DC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233482"/>
                <a:ext cx="10999573" cy="5426809"/>
              </a:xfrm>
            </p:spPr>
            <p:txBody>
              <a:bodyPr>
                <a:normAutofit/>
              </a:bodyPr>
              <a:lstStyle/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𝑊𝑜𝑟𝑘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𝐾𝐸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𝑊𝑜𝑟𝑘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𝑡𝑜𝑡𝑎𝑙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𝑊𝑜𝑟𝑘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𝑐𝑜𝑛𝑠𝑒𝑟𝑣𝑎𝑡𝑖𝑣𝑒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𝑊𝑜𝑟𝑘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𝑛𝑜𝑛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𝑐𝑜𝑛𝑠𝑒𝑟𝑣𝑎𝑡𝑖𝑣𝑒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𝑊𝑜𝑟𝑘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𝑐𝑜𝑛𝑠𝑒𝑟𝑣𝑎𝑡𝑖𝑣𝑒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𝑃𝐸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𝑊𝑜𝑟𝑘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𝑡𝑜𝑡𝑎𝑙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𝑊𝑜𝑟𝑘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𝑐𝑜𝑛𝑠𝑒𝑟𝑣𝑎𝑡𝑖𝑣𝑒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𝑊𝑜𝑟𝑘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𝑛𝑜𝑛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𝑐𝑜𝑛𝑠𝑒𝑟𝑣𝑎𝑡𝑖𝑣𝑒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𝐾𝐸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b="0" dirty="0"/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𝑊𝑜𝑟𝑘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𝑛𝑜𝑛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𝑐𝑜𝑛𝑠𝑒𝑟𝑣𝑎𝑡𝑖𝑣𝑒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𝐾𝐸</m:t>
                    </m:r>
                  </m:oMath>
                </a14:m>
                <a:endParaRPr lang="en-US" dirty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dirty="0"/>
                  <a:t>	</a:t>
                </a:r>
                <a:r>
                  <a:rPr lang="en-US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𝑊𝑜𝑟𝑘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𝑛𝑜𝑛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𝑐𝑜𝑛𝑠𝑒𝑟𝑣𝑎𝑡𝑖𝑣𝑒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𝐾𝐸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b="0" dirty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𝑊𝑜𝑟𝑘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𝑛𝑜𝑛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𝑐𝑜𝑛𝑠𝑒𝑟𝑣𝑎𝑡𝑖𝑣𝑒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dirty="0"/>
                  <a:t>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𝑊𝑜𝑟𝑘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𝑛𝑜𝑛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𝑐𝑜𝑛𝑠𝑒𝑟𝑣𝑎𝑡𝑖𝑣𝑒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799C5A5-E20B-ED42-8452-A3C7EB415D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233482"/>
                <a:ext cx="10999573" cy="5426809"/>
              </a:xfrm>
              <a:blipFill>
                <a:blip r:embed="rId2"/>
                <a:stretch>
                  <a:fillRect l="-3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8509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1200</TotalTime>
  <Words>985</Words>
  <Application>Microsoft Macintosh PowerPoint</Application>
  <PresentationFormat>Widescreen</PresentationFormat>
  <Paragraphs>125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Times</vt:lpstr>
      <vt:lpstr>Office Theme</vt:lpstr>
      <vt:lpstr>Work-Kinetic energy theorem  and  problem solving</vt:lpstr>
      <vt:lpstr>Exam 2 supplemental problems</vt:lpstr>
      <vt:lpstr>PowerPoint Presentation</vt:lpstr>
      <vt:lpstr>Work-Kinetic energy theorem</vt:lpstr>
      <vt:lpstr>Potential energy</vt:lpstr>
      <vt:lpstr>PowerPoint Presentation</vt:lpstr>
      <vt:lpstr>PowerPoint Presentation</vt:lpstr>
      <vt:lpstr>Calculate the work done. To do so:  Identify the force doing the work. (Draw a free-body diagram!) Identify the displacement. Is there an angle between the force and the displacement? Use the formula to calculate work.</vt:lpstr>
      <vt:lpstr>Relating work to kinetic energy and potential energy</vt:lpstr>
      <vt:lpstr>Using these to create “how do I know?” charts</vt:lpstr>
      <vt:lpstr>A 27 kg box is being dragged across a smooth floor by a rope for a distance of 7 m. The rope is pulling with a tension of 35 N, directed 22° above the horizontal. What is the change in kinetic energy of the box? </vt:lpstr>
      <vt:lpstr>A 27 kg box is being dragged across a smooth floor by a rope for a distance of 7 m. The rope is pulling with a tension of 35 N, directed 22° above the horizontal. What is the change in kinetic energy of the box? </vt:lpstr>
      <vt:lpstr>A 200 g block on a rough surface with coefficient of kinetic friction 0.80  is pushed against a spring with spring constant 500 N/m, compressing the spring 2.0 cm.  If the block is released from rest, with what speed is it shot away from the spring? </vt:lpstr>
      <vt:lpstr>A 200 g block on a rough surface with coefficient of kinetic friction 0.80  is pushed against a spring with spring constant 500 N/m, compressing the spring 2.0 cm.  If the block is released from rest, with what speed is it shot away from the spring?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Work-Kinetic energy theorem  and  problem solving</dc:title>
  <dc:creator>Microsoft Office User</dc:creator>
  <cp:lastModifiedBy>Microsoft Office User</cp:lastModifiedBy>
  <cp:revision>9</cp:revision>
  <dcterms:created xsi:type="dcterms:W3CDTF">2020-04-01T17:11:40Z</dcterms:created>
  <dcterms:modified xsi:type="dcterms:W3CDTF">2020-04-02T13:11:55Z</dcterms:modified>
</cp:coreProperties>
</file>